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59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75965F36-0B7A-47C2-910A-26DCA52D15A7}">
  <a:tblStyle styleId="{75965F36-0B7A-47C2-910A-26DCA52D15A7}" styleName="Table_0">
    <a:wholeTbl>
      <a:tcTxStyle b="off" i="off">
        <a:font>
          <a:latin typeface="Arial"/>
          <a:ea typeface="Arial"/>
          <a:cs typeface="Arial"/>
        </a:font>
        <a:srgbClr val="000000"/>
      </a:tcTxStyle>
    </a:wholeTbl>
    <a:band1H>
      <a:tcTxStyle b="off" i="off"/>
    </a:band1H>
    <a:band2H>
      <a:tcTxStyle b="off" i="off"/>
    </a:band2H>
    <a:band1V>
      <a:tcTxStyle b="off" i="off"/>
    </a:band1V>
    <a:band2V>
      <a:tcTxStyle b="off" i="off"/>
    </a:band2V>
    <a:lastCol>
      <a:tcTxStyle b="off" i="off"/>
    </a:lastCol>
    <a:firstCol>
      <a:tcTxStyle b="off" i="off"/>
    </a:firstCol>
    <a:lastRow>
      <a:tcTxStyle b="off" i="off"/>
    </a:lastRow>
    <a:seCell>
      <a:tcTxStyle b="off" i="off"/>
    </a:seCell>
    <a:swCell>
      <a:tcTxStyle b="off" i="off"/>
    </a:swCell>
    <a:firstRow>
      <a:tcTxStyle b="off" i="off"/>
    </a:firstRow>
    <a:neCell>
      <a:tcTxStyle b="off" i="off"/>
    </a:neCell>
    <a:nwCell>
      <a:tcTxStyle b="off" i="off"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5.xml"/><Relationship Id="rId10" Type="http://schemas.openxmlformats.org/officeDocument/2006/relationships/slide" Target="slides/slide4.xml"/><Relationship Id="rId13" Type="http://schemas.openxmlformats.org/officeDocument/2006/relationships/slide" Target="slides/slide7.xml"/><Relationship Id="rId12" Type="http://schemas.openxmlformats.org/officeDocument/2006/relationships/slide" Target="slides/slide6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3.xml"/><Relationship Id="rId15" Type="http://schemas.openxmlformats.org/officeDocument/2006/relationships/slide" Target="slides/slide9.xml"/><Relationship Id="rId14" Type="http://schemas.openxmlformats.org/officeDocument/2006/relationships/slide" Target="slides/slide8.xml"/><Relationship Id="rId16" Type="http://schemas.openxmlformats.org/officeDocument/2006/relationships/slide" Target="slides/slide10.xml"/><Relationship Id="rId5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7" Type="http://schemas.openxmlformats.org/officeDocument/2006/relationships/slide" Target="slides/slide1.xml"/><Relationship Id="rId8" Type="http://schemas.openxmlformats.org/officeDocument/2006/relationships/slide" Target="slides/slide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2e775f7b604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52" name="Google Shape;52;g2e775f7b604_0_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g2e775f7b604_0_7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35" name="Google Shape;135;g2e775f7b604_0_7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g2e775f7b604_0_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61" name="Google Shape;61;g2e775f7b604_0_8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g2e775f7b604_0_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70" name="Google Shape;70;g2e775f7b604_0_16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g2e775f7b604_0_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80" name="Google Shape;80;g2e775f7b604_0_2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g2e775f7b604_0_3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90" name="Google Shape;90;g2e775f7b604_0_3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g2e775f7b604_0_4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99" name="Google Shape;99;g2e775f7b604_0_4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g2e775f7b604_0_5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08" name="Google Shape;108;g2e775f7b604_0_5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g2e775f7b604_0_5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17" name="Google Shape;117;g2e775f7b604_0_58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g2e775f7b604_0_6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26" name="Google Shape;126;g2e775f7b604_0_66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0.xml"/><Relationship Id="rId3" Type="http://schemas.openxmlformats.org/officeDocument/2006/relationships/hyperlink" Target="https://www.linkedin.com/in/sritama-nandi-b81974229/overlay/about-this-profile/?lipi=urn%3Ali%3Apage%3Ad_flagship3_profile_view_base%3BmMLjqvURRhqkSZX2jDom1Q%3D%3D" TargetMode="External"/><Relationship Id="rId4" Type="http://schemas.openxmlformats.org/officeDocument/2006/relationships/hyperlink" Target="https://www.linkedin.com/in/sritama-nandi-b81974229/overlay/about-this-profile/?lipi=urn%3Ali%3Apage%3Ad_flagship3_profile_view_base%3BmMLjqvURRhqkSZX2jDom1Q%3D%3D" TargetMode="External"/><Relationship Id="rId5" Type="http://schemas.openxmlformats.org/officeDocument/2006/relationships/image" Target="../media/image11.png"/><Relationship Id="rId6" Type="http://schemas.openxmlformats.org/officeDocument/2006/relationships/image" Target="../media/image1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3.jpg"/><Relationship Id="rId4" Type="http://schemas.openxmlformats.org/officeDocument/2006/relationships/image" Target="../media/image1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3.xml"/><Relationship Id="rId3" Type="http://schemas.openxmlformats.org/officeDocument/2006/relationships/hyperlink" Target="https://www.linkedin.com/in/sritama-nandi-b81974229/overlay/about-this-profile/?lipi=urn%3Ali%3Apage%3Ad_flagship3_profile_view_base%3BmMLjqvURRhqkSZX2jDom1Q%3D%3D" TargetMode="External"/><Relationship Id="rId4" Type="http://schemas.openxmlformats.org/officeDocument/2006/relationships/image" Target="../media/image7.jpg"/><Relationship Id="rId5" Type="http://schemas.openxmlformats.org/officeDocument/2006/relationships/image" Target="../media/image1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9.png"/><Relationship Id="rId4" Type="http://schemas.openxmlformats.org/officeDocument/2006/relationships/image" Target="../media/image1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6.jpg"/><Relationship Id="rId4" Type="http://schemas.openxmlformats.org/officeDocument/2006/relationships/image" Target="../media/image1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5.jpg"/><Relationship Id="rId4" Type="http://schemas.openxmlformats.org/officeDocument/2006/relationships/hyperlink" Target="https://www.linkedin.com/company/10236/?lipi=urn%3Ali%3Apage%3Ad_flagship3_profile_view_base%3BrPM2E4hZSgm2tPCZ1yKMVA%3D%3D" TargetMode="External"/><Relationship Id="rId5" Type="http://schemas.openxmlformats.org/officeDocument/2006/relationships/hyperlink" Target="https://www.linkedin.com/company/10236/?lipi=urn%3Ali%3Apage%3Ad_flagship3_profile_view_base%3BrPM2E4hZSgm2tPCZ1yKMVA%3D%3D" TargetMode="External"/><Relationship Id="rId6" Type="http://schemas.openxmlformats.org/officeDocument/2006/relationships/hyperlink" Target="https://www.linkedin.com/company/10236/?lipi=urn%3Ali%3Apage%3Ad_flagship3_profile_view_base%3BrPM2E4hZSgm2tPCZ1yKMVA%3D%3D" TargetMode="External"/><Relationship Id="rId7" Type="http://schemas.openxmlformats.org/officeDocument/2006/relationships/image" Target="../media/image1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4.png"/><Relationship Id="rId4" Type="http://schemas.openxmlformats.org/officeDocument/2006/relationships/hyperlink" Target="https://www.linkedin.com/in/sritama-nandi-b81974229/overlay/about-this-profile/?lipi=urn%3Ali%3Apage%3Ad_flagship3_profile_view_base%3BmMLjqvURRhqkSZX2jDom1Q%3D%3D" TargetMode="External"/><Relationship Id="rId5" Type="http://schemas.openxmlformats.org/officeDocument/2006/relationships/hyperlink" Target="https://www.linkedin.com/in/sritama-nandi-b81974229/overlay/about-this-profile/?lipi=urn%3Ali%3Apage%3Ad_flagship3_profile_view_base%3BmMLjqvURRhqkSZX2jDom1Q%3D%3D" TargetMode="External"/><Relationship Id="rId6" Type="http://schemas.openxmlformats.org/officeDocument/2006/relationships/image" Target="../media/image1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0.png"/><Relationship Id="rId4" Type="http://schemas.openxmlformats.org/officeDocument/2006/relationships/image" Target="../media/image1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9.xml"/><Relationship Id="rId3" Type="http://schemas.openxmlformats.org/officeDocument/2006/relationships/hyperlink" Target="https://www.linkedin.com/in/abhinaba-upadhyay-758433197/overlay/about-this-profile/?lipi=urn%3Ali%3Apage%3Ad_flagship3_profile_view_base%3Bq%2FRX8eigT924RPM53B9Kxg%3D%3D" TargetMode="External"/><Relationship Id="rId4" Type="http://schemas.openxmlformats.org/officeDocument/2006/relationships/hyperlink" Target="https://www.linkedin.com/company/15136218/?lipi=urn%3Ali%3Apage%3Ad_flagship3_profile_view_base%3BqqihsOYSS3KasU8aMYfJ4A%3D%3D" TargetMode="External"/><Relationship Id="rId11" Type="http://schemas.openxmlformats.org/officeDocument/2006/relationships/image" Target="../media/image1.png"/><Relationship Id="rId10" Type="http://schemas.openxmlformats.org/officeDocument/2006/relationships/image" Target="../media/image8.jpg"/><Relationship Id="rId9" Type="http://schemas.openxmlformats.org/officeDocument/2006/relationships/hyperlink" Target="https://www.linkedin.com/in/abhinaba-upadhyay-758433197/overlay/about-this-profile/?lipi=urn%3Ali%3Apage%3Ad_flagship3_profile_view_base%3Bq%2FRX8eigT924RPM53B9Kxg%3D%3D" TargetMode="External"/><Relationship Id="rId5" Type="http://schemas.openxmlformats.org/officeDocument/2006/relationships/hyperlink" Target="https://www.linkedin.com/company/15136218/?lipi=urn%3Ali%3Apage%3Ad_flagship3_profile_view_base%3BqqihsOYSS3KasU8aMYfJ4A%3D%3D" TargetMode="External"/><Relationship Id="rId6" Type="http://schemas.openxmlformats.org/officeDocument/2006/relationships/hyperlink" Target="https://www.linkedin.com/in/abhinaba-upadhyay-758433197/overlay/about-this-profile/?lipi=urn%3Ali%3Apage%3Ad_flagship3_profile_view_base%3Bq%2FRX8eigT924RPM53B9Kxg%3D%3D" TargetMode="External"/><Relationship Id="rId7" Type="http://schemas.openxmlformats.org/officeDocument/2006/relationships/hyperlink" Target="https://www.linkedin.com/company/15136218/?lipi=urn%3Ali%3Apage%3Ad_flagship3_profile_view_base%3BqqihsOYSS3KasU8aMYfJ4A%3D%3D" TargetMode="External"/><Relationship Id="rId8" Type="http://schemas.openxmlformats.org/officeDocument/2006/relationships/hyperlink" Target="https://www.linkedin.com/in/abhinaba-upadhyay-758433197/overlay/about-this-profile/?lipi=urn%3Ali%3Apage%3Ad_flagship3_profile_view_base%3Bq%2FRX8eigT924RPM53B9Kxg%3D%3D" TargetMode="Externa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40286" y="767465"/>
            <a:ext cx="1986804" cy="1901261"/>
          </a:xfrm>
          <a:prstGeom prst="rect">
            <a:avLst/>
          </a:prstGeom>
          <a:noFill/>
          <a:ln>
            <a:noFill/>
          </a:ln>
        </p:spPr>
      </p:pic>
      <p:sp>
        <p:nvSpPr>
          <p:cNvPr id="55" name="Google Shape;55;p13"/>
          <p:cNvSpPr txBox="1"/>
          <p:nvPr/>
        </p:nvSpPr>
        <p:spPr>
          <a:xfrm>
            <a:off x="3082491" y="976093"/>
            <a:ext cx="6244500" cy="17316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50" spcFirstLastPara="1" rIns="68550" wrap="square" tIns="342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</a:pPr>
            <a:br>
              <a:rPr b="1" i="0" lang="en" sz="2700" u="sng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1" i="0" lang="en" sz="2700" u="sng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Calcutta University</a:t>
            </a:r>
            <a:endParaRPr b="0" i="0" sz="105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</a:pPr>
            <a:r>
              <a:rPr b="0" i="0" lang="en" sz="27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Bachelor of Science , Physics  2001 - 2004</a:t>
            </a:r>
            <a:endParaRPr b="0" i="0" sz="27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6" name="Google Shape;56;p13"/>
          <p:cNvSpPr txBox="1"/>
          <p:nvPr/>
        </p:nvSpPr>
        <p:spPr>
          <a:xfrm>
            <a:off x="143189" y="2744270"/>
            <a:ext cx="8381100" cy="1593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50" spcFirstLastPara="1" rIns="68550" wrap="square" tIns="342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00"/>
              <a:buFont typeface="Arial"/>
              <a:buNone/>
            </a:pPr>
            <a:r>
              <a:rPr b="1" i="0" lang="en" sz="3300" u="sng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Sayantan Majumdar</a:t>
            </a:r>
            <a:endParaRPr b="1" i="0" sz="3300" u="sng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00"/>
              <a:buFont typeface="Arial"/>
              <a:buNone/>
            </a:pPr>
            <a:r>
              <a:rPr b="0" i="0" lang="en" sz="3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Associate Professor, Soft condensed matter</a:t>
            </a:r>
            <a:endParaRPr b="0" i="0" sz="105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00"/>
              <a:buFont typeface="Arial"/>
              <a:buNone/>
            </a:pPr>
            <a:r>
              <a:rPr b="0" i="0" lang="en" sz="3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Raman Research Institute, Bengaluru</a:t>
            </a:r>
            <a:endParaRPr b="0" i="0" sz="33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7" name="Google Shape;57;p13"/>
          <p:cNvSpPr txBox="1"/>
          <p:nvPr/>
        </p:nvSpPr>
        <p:spPr>
          <a:xfrm>
            <a:off x="0" y="4866501"/>
            <a:ext cx="25059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Department of Physics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Bhawanipur Education Society College (BESC) Archives - Page 2 of 3 - Core  Sector Communique" id="58" name="Google Shape;58;p1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0" y="0"/>
            <a:ext cx="785972" cy="78597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22"/>
          <p:cNvSpPr txBox="1"/>
          <p:nvPr/>
        </p:nvSpPr>
        <p:spPr>
          <a:xfrm>
            <a:off x="2925113" y="1322100"/>
            <a:ext cx="6219000" cy="17316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50" spcFirstLastPara="1" rIns="68550" wrap="square" tIns="342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</a:pPr>
            <a:br>
              <a:rPr b="1" i="0" lang="en" sz="2700" u="sng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1" i="0" lang="en" sz="2700" u="sng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Calcutta University</a:t>
            </a:r>
            <a:endParaRPr b="0" i="0" sz="105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</a:pPr>
            <a:r>
              <a:rPr b="0" i="0" lang="en" sz="27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Bachelor of Science , Physics  2020 - 2023</a:t>
            </a:r>
            <a:endParaRPr b="0" i="0" sz="27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8" name="Google Shape;138;p22"/>
          <p:cNvSpPr/>
          <p:nvPr/>
        </p:nvSpPr>
        <p:spPr>
          <a:xfrm>
            <a:off x="448782" y="3312359"/>
            <a:ext cx="7533600" cy="1402200"/>
          </a:xfrm>
          <a:prstGeom prst="rect">
            <a:avLst/>
          </a:prstGeom>
          <a:noFill/>
          <a:ln cap="flat" cmpd="sng" w="254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34275" lIns="68550" spcFirstLastPara="1" rIns="68550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</a:pPr>
            <a:r>
              <a:rPr b="1" i="0" lang="en" sz="2700" u="sng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Rituraj Sarkar</a:t>
            </a:r>
            <a:endParaRPr b="1" i="0" sz="2700" u="sng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  <a:hlinkClick r:id="rId4">
                <a:extLst>
                  <a:ext uri="{A12FA001-AC4F-418D-AE19-62706E023703}">
                    <ahyp:hlinkClr val="tx"/>
                  </a:ext>
                </a:extLst>
              </a:hlinkClick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b="0" i="0" lang="en" sz="3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Cracked IIT JAM in 2023</a:t>
            </a:r>
            <a:endParaRPr b="0" i="0" sz="105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b="0" i="0" lang="en" sz="3000" u="none" cap="none" strike="noStrike">
                <a:solidFill>
                  <a:srgbClr val="222222"/>
                </a:solidFill>
                <a:latin typeface="Arial"/>
                <a:ea typeface="Arial"/>
                <a:cs typeface="Arial"/>
                <a:sym typeface="Arial"/>
              </a:rPr>
              <a:t>Currently pursuing Master degree from NIT Jamshedpur.</a:t>
            </a:r>
            <a:r>
              <a:rPr b="0" i="0" lang="en" sz="3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b="0" i="0" sz="2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9" name="Google Shape;139;p22"/>
          <p:cNvSpPr/>
          <p:nvPr/>
        </p:nvSpPr>
        <p:spPr>
          <a:xfrm>
            <a:off x="4457700" y="2486025"/>
            <a:ext cx="228600" cy="1716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50" spcFirstLastPara="1" rIns="68550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t/>
            </a:r>
            <a:endParaRPr b="0" i="0" sz="135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40" name="Google Shape;140;p2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211768" y="415177"/>
            <a:ext cx="2713345" cy="2499779"/>
          </a:xfrm>
          <a:prstGeom prst="rect">
            <a:avLst/>
          </a:prstGeom>
          <a:noFill/>
          <a:ln>
            <a:noFill/>
          </a:ln>
        </p:spPr>
      </p:pic>
      <p:sp>
        <p:nvSpPr>
          <p:cNvPr id="141" name="Google Shape;141;p22"/>
          <p:cNvSpPr txBox="1"/>
          <p:nvPr/>
        </p:nvSpPr>
        <p:spPr>
          <a:xfrm>
            <a:off x="0" y="4866501"/>
            <a:ext cx="25059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Department of Physics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Bhawanipur Education Society College (BESC) Archives - Page 2 of 3 - Core  Sector Communique" id="142" name="Google Shape;142;p22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0" y="0"/>
            <a:ext cx="736651" cy="7366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4"/>
          <p:cNvSpPr/>
          <p:nvPr/>
        </p:nvSpPr>
        <p:spPr>
          <a:xfrm>
            <a:off x="4457700" y="2486025"/>
            <a:ext cx="228600" cy="1716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50" spcFirstLastPara="1" rIns="68550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t/>
            </a:r>
            <a:endParaRPr b="0" i="0" sz="135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4" name="Google Shape;64;p14"/>
          <p:cNvSpPr txBox="1"/>
          <p:nvPr/>
        </p:nvSpPr>
        <p:spPr>
          <a:xfrm>
            <a:off x="3082491" y="976093"/>
            <a:ext cx="6244500" cy="17316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50" spcFirstLastPara="1" rIns="68550" wrap="square" tIns="342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</a:pPr>
            <a:br>
              <a:rPr b="1" i="0" lang="en" sz="2700" u="sng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1" i="0" lang="en" sz="2700" u="sng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Calcutta University</a:t>
            </a:r>
            <a:endParaRPr b="0" i="0" sz="105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</a:pPr>
            <a:r>
              <a:rPr b="0" i="0" lang="en" sz="27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Bachelor of Science , Physics  2011 - 2014</a:t>
            </a:r>
            <a:endParaRPr b="0" i="0" sz="27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Profile photo of Sayantan Saha" id="65" name="Google Shape;65;p1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826322"/>
            <a:ext cx="2219218" cy="2230106"/>
          </a:xfrm>
          <a:prstGeom prst="rect">
            <a:avLst/>
          </a:prstGeom>
          <a:noFill/>
          <a:ln>
            <a:noFill/>
          </a:ln>
        </p:spPr>
      </p:pic>
      <p:sp>
        <p:nvSpPr>
          <p:cNvPr id="66" name="Google Shape;66;p14"/>
          <p:cNvSpPr txBox="1"/>
          <p:nvPr/>
        </p:nvSpPr>
        <p:spPr>
          <a:xfrm>
            <a:off x="114610" y="3122643"/>
            <a:ext cx="8381100" cy="1593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50" spcFirstLastPara="1" rIns="68550" wrap="square" tIns="342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00"/>
              <a:buFont typeface="Arial"/>
              <a:buNone/>
            </a:pPr>
            <a:r>
              <a:rPr b="1" i="0" lang="en" sz="3300" u="sng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Sayantan Saha</a:t>
            </a:r>
            <a:endParaRPr b="0" i="0" sz="1050" u="sng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00"/>
              <a:buFont typeface="Arial"/>
              <a:buNone/>
            </a:pPr>
            <a:r>
              <a:rPr b="0" i="0" lang="en" sz="3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Marketing Manager @ Starkflow | MBA in Marketing</a:t>
            </a:r>
            <a:endParaRPr b="0" i="0" sz="33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Bhawanipur Education Society College (BESC) Archives - Page 2 of 3 - Core  Sector Communique" id="67" name="Google Shape;67;p1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" y="1"/>
            <a:ext cx="824501" cy="8245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5"/>
          <p:cNvSpPr txBox="1"/>
          <p:nvPr/>
        </p:nvSpPr>
        <p:spPr>
          <a:xfrm>
            <a:off x="2925113" y="1322100"/>
            <a:ext cx="6219000" cy="17316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50" spcFirstLastPara="1" rIns="68550" wrap="square" tIns="342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</a:pPr>
            <a:br>
              <a:rPr b="1" i="0" lang="en" sz="2700" u="sng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1" i="0" lang="en" sz="2700" u="sng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Calcutta University</a:t>
            </a:r>
            <a:endParaRPr b="0" i="0" sz="105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</a:pPr>
            <a:r>
              <a:rPr b="0" i="0" lang="en" sz="27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Bachelor of Science , Physics  2015 - 2018</a:t>
            </a:r>
            <a:endParaRPr b="0" i="0" sz="27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3" name="Google Shape;73;p15"/>
          <p:cNvSpPr/>
          <p:nvPr/>
        </p:nvSpPr>
        <p:spPr>
          <a:xfrm>
            <a:off x="375113" y="3162331"/>
            <a:ext cx="7533600" cy="1113600"/>
          </a:xfrm>
          <a:prstGeom prst="rect">
            <a:avLst/>
          </a:prstGeom>
          <a:noFill/>
          <a:ln cap="flat" cmpd="sng" w="254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34275" lIns="68550" spcFirstLastPara="1" rIns="68550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1" i="0" lang="en" sz="2800" u="sng" cap="none" strike="noStrike">
                <a:solidFill>
                  <a:srgbClr val="1F1F1F"/>
                </a:solidFill>
                <a:latin typeface="Arial"/>
                <a:ea typeface="Arial"/>
                <a:cs typeface="Arial"/>
                <a:sym typeface="Arial"/>
              </a:rPr>
              <a:t>Banadeep Dutta</a:t>
            </a:r>
            <a:endParaRPr b="1" i="0" sz="2800" u="sng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  <a:hlinkClick r:id="rId3">
                <a:extLst>
                  <a:ext uri="{A12FA001-AC4F-418D-AE19-62706E023703}">
                    <ahyp:hlinkClr val="tx"/>
                  </a:ext>
                </a:extLst>
              </a:hlinkClick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b="0" i="0" lang="en" sz="3200" u="none" cap="none" strike="noStrike">
                <a:solidFill>
                  <a:srgbClr val="222222"/>
                </a:solidFill>
                <a:latin typeface="Arial"/>
                <a:ea typeface="Arial"/>
                <a:cs typeface="Arial"/>
                <a:sym typeface="Arial"/>
              </a:rPr>
              <a:t>Ph.D. Research Scholar (INSPIRE Fellow) at IIT Indore (2022-present)</a:t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4" name="Google Shape;74;p15"/>
          <p:cNvSpPr/>
          <p:nvPr/>
        </p:nvSpPr>
        <p:spPr>
          <a:xfrm>
            <a:off x="4457700" y="2486025"/>
            <a:ext cx="228600" cy="1716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50" spcFirstLastPara="1" rIns="68550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t/>
            </a:r>
            <a:endParaRPr b="0" i="0" sz="135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75" name="Google Shape;75;p1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10813" y="812870"/>
            <a:ext cx="1813049" cy="1758880"/>
          </a:xfrm>
          <a:prstGeom prst="rect">
            <a:avLst/>
          </a:prstGeom>
          <a:noFill/>
          <a:ln>
            <a:noFill/>
          </a:ln>
        </p:spPr>
      </p:pic>
      <p:sp>
        <p:nvSpPr>
          <p:cNvPr id="76" name="Google Shape;76;p15"/>
          <p:cNvSpPr txBox="1"/>
          <p:nvPr/>
        </p:nvSpPr>
        <p:spPr>
          <a:xfrm>
            <a:off x="0" y="4866501"/>
            <a:ext cx="25059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Department of Physics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Bhawanipur Education Society College (BESC) Archives - Page 2 of 3 - Core  Sector Communique" id="77" name="Google Shape;77;p1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" y="1"/>
            <a:ext cx="816795" cy="81679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6"/>
          <p:cNvSpPr txBox="1"/>
          <p:nvPr/>
        </p:nvSpPr>
        <p:spPr>
          <a:xfrm>
            <a:off x="3090808" y="1149489"/>
            <a:ext cx="5928900" cy="17316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50" spcFirstLastPara="1" rIns="68550" wrap="square" tIns="342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</a:pPr>
            <a:br>
              <a:rPr b="1" i="0" lang="en" sz="2700" u="sng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1" i="0" lang="en" sz="2700" u="sng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Calcutta University</a:t>
            </a:r>
            <a:endParaRPr b="0" i="0" sz="105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</a:pPr>
            <a:r>
              <a:rPr b="0" i="0" lang="en" sz="27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Bachelor of Science , Physics  2016 - 2019</a:t>
            </a:r>
            <a:endParaRPr b="0" i="0" sz="27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83" name="Google Shape;83;p16"/>
          <p:cNvGraphicFramePr/>
          <p:nvPr/>
        </p:nvGraphicFramePr>
        <p:xfrm>
          <a:off x="628650" y="311203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{75965F36-0B7A-47C2-910A-26DCA52D15A7}</a:tableStyleId>
              </a:tblPr>
              <a:tblGrid>
                <a:gridCol w="7886700"/>
              </a:tblGrid>
              <a:tr h="16459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700"/>
                        <a:buFont typeface="Arial"/>
                        <a:buNone/>
                      </a:pPr>
                      <a:r>
                        <a:rPr b="1" lang="en" sz="2700" u="sng" cap="none" strike="noStrike">
                          <a:solidFill>
                            <a:srgbClr val="1F1F1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Subhobrata Banerjee</a:t>
                      </a:r>
                      <a:endParaRPr sz="800" u="sng" cap="none" strike="noStrike"/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700"/>
                        <a:buFont typeface="Arial"/>
                        <a:buNone/>
                      </a:pPr>
                      <a:r>
                        <a:rPr b="1" lang="en" sz="2700" u="none" cap="none" strike="noStrike">
                          <a:solidFill>
                            <a:srgbClr val="1F1F1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Persuing Joint M.Tech/MCP-PhD Programme 2023 at IIT KGP</a:t>
                      </a:r>
                      <a:endParaRPr sz="800" u="none" cap="none" strike="noStrike"/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700"/>
                        <a:buFont typeface="Arial"/>
                        <a:buNone/>
                      </a:pPr>
                      <a:r>
                        <a:t/>
                      </a:r>
                      <a:endParaRPr sz="2700" u="none" cap="none" strike="noStrike"/>
                    </a:p>
                  </a:txBody>
                  <a:tcPr marT="0" marB="0" marR="0" marL="0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sp>
        <p:nvSpPr>
          <p:cNvPr id="84" name="Google Shape;84;p16"/>
          <p:cNvSpPr/>
          <p:nvPr/>
        </p:nvSpPr>
        <p:spPr>
          <a:xfrm>
            <a:off x="628650" y="2634656"/>
            <a:ext cx="9144000" cy="36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50" spcFirstLastPara="1" rIns="68550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br>
              <a:rPr b="0" i="0" lang="en" sz="135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endParaRPr b="0" i="0" sz="135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85" name="Google Shape;85;p1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28650" y="871655"/>
            <a:ext cx="1764908" cy="2240378"/>
          </a:xfrm>
          <a:prstGeom prst="rect">
            <a:avLst/>
          </a:prstGeom>
          <a:noFill/>
          <a:ln>
            <a:noFill/>
          </a:ln>
        </p:spPr>
      </p:pic>
      <p:sp>
        <p:nvSpPr>
          <p:cNvPr id="86" name="Google Shape;86;p16"/>
          <p:cNvSpPr txBox="1"/>
          <p:nvPr/>
        </p:nvSpPr>
        <p:spPr>
          <a:xfrm>
            <a:off x="0" y="4866501"/>
            <a:ext cx="25059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Department of Physics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Bhawanipur Education Society College (BESC) Archives - Page 2 of 3 - Core  Sector Communique" id="87" name="Google Shape;87;p1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" y="1"/>
            <a:ext cx="871655" cy="87165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7"/>
          <p:cNvSpPr txBox="1"/>
          <p:nvPr/>
        </p:nvSpPr>
        <p:spPr>
          <a:xfrm>
            <a:off x="3090808" y="1149489"/>
            <a:ext cx="5928900" cy="17316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50" spcFirstLastPara="1" rIns="68550" wrap="square" tIns="342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</a:pPr>
            <a:br>
              <a:rPr b="1" i="0" lang="en" sz="2700" u="sng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1" i="0" lang="en" sz="2700" u="sng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Calcutta University</a:t>
            </a:r>
            <a:endParaRPr b="0" i="0" sz="105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</a:pPr>
            <a:r>
              <a:rPr b="0" i="0" lang="en" sz="27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Bachelor of Science , Physics  2017 - 2020</a:t>
            </a:r>
            <a:endParaRPr b="0" i="0" sz="27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Profile photo of Imamah Ali" id="93" name="Google Shape;93;p1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55395" y="776037"/>
            <a:ext cx="1795714" cy="1795714"/>
          </a:xfrm>
          <a:prstGeom prst="rect">
            <a:avLst/>
          </a:prstGeom>
          <a:noFill/>
          <a:ln>
            <a:noFill/>
          </a:ln>
        </p:spPr>
      </p:pic>
      <p:sp>
        <p:nvSpPr>
          <p:cNvPr id="94" name="Google Shape;94;p17"/>
          <p:cNvSpPr txBox="1"/>
          <p:nvPr/>
        </p:nvSpPr>
        <p:spPr>
          <a:xfrm>
            <a:off x="223788" y="2571750"/>
            <a:ext cx="8221500" cy="33939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50" spcFirstLastPara="1" rIns="68550" wrap="square" tIns="342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</a:pPr>
            <a:r>
              <a:rPr b="1" i="0" lang="en" sz="2700" u="sng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Imamah Ali</a:t>
            </a:r>
            <a:br>
              <a:rPr b="1" i="0" lang="en" sz="27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i="0" lang="en" sz="27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Master of Science - MS, </a:t>
            </a:r>
            <a:r>
              <a:rPr b="1" i="0" lang="en" sz="27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University of Calcutta, 2022</a:t>
            </a:r>
            <a:endParaRPr b="0" i="0" sz="27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</a:pPr>
            <a:r>
              <a:t/>
            </a:r>
            <a:endParaRPr b="0" i="0" sz="27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</a:pPr>
            <a:r>
              <a:rPr b="0" i="0" lang="en" sz="27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Currently PhD Research Scholar | Atmospheric Physics and Meteorology |</a:t>
            </a:r>
            <a:r>
              <a:rPr b="1" i="0" lang="en" sz="27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National Institute of Technology Rourkela</a:t>
            </a:r>
            <a:endParaRPr b="0" i="0" sz="105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</a:pPr>
            <a:r>
              <a:t/>
            </a:r>
            <a:endParaRPr b="0" i="0" sz="27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5" name="Google Shape;95;p17"/>
          <p:cNvSpPr txBox="1"/>
          <p:nvPr/>
        </p:nvSpPr>
        <p:spPr>
          <a:xfrm>
            <a:off x="0" y="4866501"/>
            <a:ext cx="25059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Department of Physics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Bhawanipur Education Society College (BESC) Archives - Page 2 of 3 - Core  Sector Communique" id="96" name="Google Shape;96;p1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0" y="0"/>
            <a:ext cx="776036" cy="77603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Profile photo of Sandeepan Ganguly" id="101" name="Google Shape;101;p1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12820" y="774233"/>
            <a:ext cx="2131396" cy="2131396"/>
          </a:xfrm>
          <a:prstGeom prst="rect">
            <a:avLst/>
          </a:prstGeom>
          <a:noFill/>
          <a:ln>
            <a:noFill/>
          </a:ln>
        </p:spPr>
      </p:pic>
      <p:sp>
        <p:nvSpPr>
          <p:cNvPr id="102" name="Google Shape;102;p18"/>
          <p:cNvSpPr txBox="1"/>
          <p:nvPr/>
        </p:nvSpPr>
        <p:spPr>
          <a:xfrm>
            <a:off x="3090808" y="1149489"/>
            <a:ext cx="5928900" cy="17316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50" spcFirstLastPara="1" rIns="68550" wrap="square" tIns="342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</a:pPr>
            <a:br>
              <a:rPr b="1" i="0" lang="en" sz="2700" u="sng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1" i="0" lang="en" sz="2700" u="sng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Calcutta University</a:t>
            </a:r>
            <a:endParaRPr b="0" i="0" sz="105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</a:pPr>
            <a:r>
              <a:rPr b="0" i="0" lang="en" sz="27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Bachelor of Science , Physics  2018 - 2021</a:t>
            </a:r>
            <a:endParaRPr b="0" i="0" sz="27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3" name="Google Shape;103;p18"/>
          <p:cNvSpPr/>
          <p:nvPr/>
        </p:nvSpPr>
        <p:spPr>
          <a:xfrm>
            <a:off x="516147" y="3132985"/>
            <a:ext cx="7698900" cy="1506300"/>
          </a:xfrm>
          <a:prstGeom prst="rect">
            <a:avLst/>
          </a:prstGeom>
          <a:noFill/>
          <a:ln cap="flat" cmpd="sng" w="254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34275" lIns="68550" spcFirstLastPara="1" rIns="68550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b="1" i="0" lang="en" sz="3000" u="sng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Sandeepan Ganguly</a:t>
            </a:r>
            <a:endParaRPr b="0" i="0" sz="1050" u="sng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" sz="2400" u="sng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Hofstra University, New York</a:t>
            </a:r>
            <a:endParaRPr b="0" i="0" sz="105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" sz="2400" u="sng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hlinkClick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Master of Science - MS, Medical Physics</a:t>
            </a:r>
            <a:endParaRPr b="0" i="0" sz="105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" sz="2400" u="sng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hlinkClick r:id="rId6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Sep 2022 - May 2024</a:t>
            </a:r>
            <a:r>
              <a:rPr b="0" i="0" lang="en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b="0" i="0" sz="105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Currently Admin Intern in Northwell Holdings · Full-time</a:t>
            </a:r>
            <a:endParaRPr b="0" i="0" sz="15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4" name="Google Shape;104;p18"/>
          <p:cNvSpPr txBox="1"/>
          <p:nvPr/>
        </p:nvSpPr>
        <p:spPr>
          <a:xfrm>
            <a:off x="0" y="4866501"/>
            <a:ext cx="25059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Department of Physics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Bhawanipur Education Society College (BESC) Archives - Page 2 of 3 - Core  Sector Communique" id="105" name="Google Shape;105;p18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0" y="0"/>
            <a:ext cx="774221" cy="77422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0" name="Google Shape;110;p1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48071" y="185368"/>
            <a:ext cx="1557829" cy="2064657"/>
          </a:xfrm>
          <a:prstGeom prst="rect">
            <a:avLst/>
          </a:prstGeom>
          <a:noFill/>
          <a:ln>
            <a:noFill/>
          </a:ln>
        </p:spPr>
      </p:pic>
      <p:sp>
        <p:nvSpPr>
          <p:cNvPr id="111" name="Google Shape;111;p19"/>
          <p:cNvSpPr txBox="1"/>
          <p:nvPr/>
        </p:nvSpPr>
        <p:spPr>
          <a:xfrm>
            <a:off x="3090808" y="1149489"/>
            <a:ext cx="5928900" cy="17316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50" spcFirstLastPara="1" rIns="68550" wrap="square" tIns="342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</a:pPr>
            <a:br>
              <a:rPr b="1" i="0" lang="en" sz="2700" u="sng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1" i="0" lang="en" sz="2700" u="sng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Calcutta University</a:t>
            </a:r>
            <a:endParaRPr b="0" i="0" sz="105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</a:pPr>
            <a:r>
              <a:rPr b="0" i="0" lang="en" sz="27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Bachelor of Science , Physics  2019 - 2022</a:t>
            </a:r>
            <a:endParaRPr b="0" i="0" sz="27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2" name="Google Shape;112;p19"/>
          <p:cNvSpPr/>
          <p:nvPr/>
        </p:nvSpPr>
        <p:spPr>
          <a:xfrm>
            <a:off x="498296" y="2615908"/>
            <a:ext cx="6987600" cy="2250600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34275" lIns="68550" spcFirstLastPara="1" rIns="68550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00"/>
              <a:buFont typeface="Arial"/>
              <a:buNone/>
            </a:pPr>
            <a:r>
              <a:rPr b="1" i="0" lang="en" sz="3300" u="sng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Ishika Das</a:t>
            </a:r>
            <a:endParaRPr b="1" i="0" sz="3300" u="sng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  <a:hlinkClick r:id="rId5">
                <a:extLst>
                  <a:ext uri="{A12FA001-AC4F-418D-AE19-62706E023703}">
                    <ahyp:hlinkClr val="tx"/>
                  </a:ext>
                </a:extLst>
              </a:hlinkClick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" sz="2400" u="none" cap="none" strike="noStrike">
                <a:solidFill>
                  <a:srgbClr val="222222"/>
                </a:solidFill>
                <a:latin typeface="Arial"/>
                <a:ea typeface="Arial"/>
                <a:cs typeface="Arial"/>
                <a:sym typeface="Arial"/>
              </a:rPr>
              <a:t>pursued an MSc in Optoelectronics and Quantum Technology at the University of Bristol, UK.</a:t>
            </a:r>
            <a:r>
              <a:rPr b="0" i="0" lang="en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" sz="2400" u="none" cap="none" strike="noStrike">
                <a:solidFill>
                  <a:srgbClr val="222222"/>
                </a:solidFill>
                <a:latin typeface="Arial"/>
                <a:ea typeface="Arial"/>
                <a:cs typeface="Arial"/>
                <a:sym typeface="Arial"/>
              </a:rPr>
              <a:t> Currently enrolled in a PhD program in Photon Physics at the University of Manchester, supported by the prestigious Dean’s Scholarship.</a:t>
            </a:r>
            <a:endParaRPr b="0" i="0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t/>
            </a:r>
            <a:endParaRPr b="0" i="0" sz="135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3" name="Google Shape;113;p19"/>
          <p:cNvSpPr txBox="1"/>
          <p:nvPr/>
        </p:nvSpPr>
        <p:spPr>
          <a:xfrm>
            <a:off x="0" y="4866501"/>
            <a:ext cx="25059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Department of Physics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Bhawanipur Education Society College (BESC) Archives - Page 2 of 3 - Core  Sector Communique" id="114" name="Google Shape;114;p19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0" y="0"/>
            <a:ext cx="747445" cy="74744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20"/>
          <p:cNvSpPr txBox="1"/>
          <p:nvPr/>
        </p:nvSpPr>
        <p:spPr>
          <a:xfrm>
            <a:off x="3145735" y="1322106"/>
            <a:ext cx="5998200" cy="17316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50" spcFirstLastPara="1" rIns="68550" wrap="square" tIns="342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</a:pPr>
            <a:br>
              <a:rPr b="1" i="0" lang="en" sz="2700" u="sng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1" i="0" lang="en" sz="2700" u="sng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Calcutta University</a:t>
            </a:r>
            <a:endParaRPr b="0" i="0" sz="105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</a:pPr>
            <a:r>
              <a:rPr b="0" i="0" lang="en" sz="27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Bachelor of Science , Physics  2019 - 2022</a:t>
            </a:r>
            <a:endParaRPr b="0" i="0" sz="27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0" name="Google Shape;120;p20"/>
          <p:cNvSpPr txBox="1"/>
          <p:nvPr/>
        </p:nvSpPr>
        <p:spPr>
          <a:xfrm>
            <a:off x="195209" y="2816003"/>
            <a:ext cx="8811600" cy="3086100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34275" lIns="68550" spcFirstLastPara="1" rIns="68550" wrap="square" tIns="342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1" i="0" lang="en" sz="2800" u="sng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Souradipta Roy</a:t>
            </a:r>
            <a:endParaRPr b="0" i="0" sz="1100" u="sng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0" i="0" lang="en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(Entrepreneur)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0" i="0" lang="en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Managing Director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0" i="0" lang="en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Envotech Advertising Solutions Private Limited 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0" i="0" lang="en" sz="2800" u="none" cap="none" strike="noStrike">
                <a:solidFill>
                  <a:srgbClr val="222222"/>
                </a:solidFill>
                <a:latin typeface="Arial"/>
                <a:ea typeface="Arial"/>
                <a:cs typeface="Arial"/>
                <a:sym typeface="Arial"/>
              </a:rPr>
              <a:t>Currently pursuing 1 year MSc in Sustainability, Energy and Development at Durham University, UK. </a:t>
            </a:r>
            <a:endParaRPr b="0" i="0" sz="2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0" i="0" lang="en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 </a:t>
            </a:r>
            <a:endParaRPr b="0" i="0" sz="2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21" name="Google Shape;121;p2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57426" y="836401"/>
            <a:ext cx="1622290" cy="1958218"/>
          </a:xfrm>
          <a:prstGeom prst="rect">
            <a:avLst/>
          </a:prstGeom>
          <a:noFill/>
          <a:ln>
            <a:noFill/>
          </a:ln>
        </p:spPr>
      </p:pic>
      <p:sp>
        <p:nvSpPr>
          <p:cNvPr id="122" name="Google Shape;122;p20"/>
          <p:cNvSpPr txBox="1"/>
          <p:nvPr/>
        </p:nvSpPr>
        <p:spPr>
          <a:xfrm>
            <a:off x="286045" y="4853076"/>
            <a:ext cx="2505900" cy="338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en" sz="1600" u="none" cap="none" strike="noStrik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Department of Physics</a:t>
            </a:r>
            <a:endParaRPr b="0" i="0" sz="1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Bhawanipur Education Society College (BESC) Archives - Page 2 of 3 - Core  Sector Communique" id="123" name="Google Shape;123;p2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" y="1"/>
            <a:ext cx="824501" cy="8245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21"/>
          <p:cNvSpPr txBox="1"/>
          <p:nvPr/>
        </p:nvSpPr>
        <p:spPr>
          <a:xfrm>
            <a:off x="1" y="2589773"/>
            <a:ext cx="9297900" cy="2978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50" spcFirstLastPara="1" rIns="68550" wrap="square" tIns="342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</a:pPr>
            <a:r>
              <a:rPr b="1" i="0" lang="en" sz="2700" u="sng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Abhinaba Upadhyay</a:t>
            </a:r>
            <a:endParaRPr b="0" i="0" sz="105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</a:pPr>
            <a:r>
              <a:rPr b="0" i="0" lang="en" sz="2700" u="sng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NIT Jalandhar</a:t>
            </a:r>
            <a:endParaRPr b="0" i="0" sz="105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</a:pPr>
            <a:r>
              <a:rPr b="0" i="0" lang="en" sz="2700" u="sng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hlinkClick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Master of Science - MS, Physics 2022 </a:t>
            </a:r>
            <a:r>
              <a:rPr b="0" i="0" lang="en" sz="2700" u="sng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hlinkClick r:id="rId6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–</a:t>
            </a:r>
            <a:r>
              <a:rPr b="0" i="0" lang="en" sz="2700" u="sng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hlinkClick r:id="rId7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 2024</a:t>
            </a:r>
            <a:endParaRPr b="0" i="0" sz="27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</a:pPr>
            <a:r>
              <a:rPr b="1" i="0" lang="en" sz="2700" u="sng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hlinkClick r:id="rId8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Currently engaged in Research </a:t>
            </a:r>
            <a:endParaRPr b="1" i="0" sz="27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</a:pPr>
            <a:r>
              <a:rPr b="1" i="0" lang="en" sz="27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Dr. B R Ambedkar National Institute of Technology, Jalandhar ( PUNJAB)</a:t>
            </a:r>
            <a:endParaRPr b="0" i="0" sz="105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</a:pPr>
            <a:r>
              <a:t/>
            </a:r>
            <a:endParaRPr b="1" i="0" sz="2700" u="sng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  <a:hlinkClick r:id="rId9">
                <a:extLst>
                  <a:ext uri="{A12FA001-AC4F-418D-AE19-62706E023703}">
                    <ahyp:hlinkClr val="tx"/>
                  </a:ext>
                </a:extLst>
              </a:hlinkClick>
            </a:endParaRPr>
          </a:p>
        </p:txBody>
      </p:sp>
      <p:pic>
        <p:nvPicPr>
          <p:cNvPr descr="Profile photo of Abhinaba Upadhyay" id="129" name="Google Shape;129;p21"/>
          <p:cNvPicPr preferRelativeResize="0"/>
          <p:nvPr/>
        </p:nvPicPr>
        <p:blipFill rotWithShape="1">
          <a:blip r:embed="rId10">
            <a:alphaModFix/>
          </a:blip>
          <a:srcRect b="0" l="0" r="0" t="0"/>
          <a:stretch/>
        </p:blipFill>
        <p:spPr>
          <a:xfrm>
            <a:off x="184935" y="685800"/>
            <a:ext cx="1893182" cy="1903973"/>
          </a:xfrm>
          <a:prstGeom prst="rect">
            <a:avLst/>
          </a:prstGeom>
          <a:noFill/>
          <a:ln>
            <a:noFill/>
          </a:ln>
        </p:spPr>
      </p:pic>
      <p:sp>
        <p:nvSpPr>
          <p:cNvPr id="130" name="Google Shape;130;p21"/>
          <p:cNvSpPr txBox="1"/>
          <p:nvPr/>
        </p:nvSpPr>
        <p:spPr>
          <a:xfrm>
            <a:off x="3145735" y="1322106"/>
            <a:ext cx="5998200" cy="17316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50" spcFirstLastPara="1" rIns="68550" wrap="square" tIns="342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</a:pPr>
            <a:br>
              <a:rPr b="1" i="0" lang="en" sz="2700" u="sng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1" i="0" lang="en" sz="2700" u="sng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Calcutta University</a:t>
            </a:r>
            <a:endParaRPr b="0" i="0" sz="105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</a:pPr>
            <a:r>
              <a:rPr b="0" i="0" lang="en" sz="27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Bachelor of Science , Physics  2019 - 2022</a:t>
            </a:r>
            <a:endParaRPr b="0" i="0" sz="27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1" name="Google Shape;131;p21"/>
          <p:cNvSpPr txBox="1"/>
          <p:nvPr/>
        </p:nvSpPr>
        <p:spPr>
          <a:xfrm>
            <a:off x="0" y="4866501"/>
            <a:ext cx="25059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Department of Physics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Bhawanipur Education Society College (BESC) Archives - Page 2 of 3 - Core  Sector Communique" id="132" name="Google Shape;132;p21"/>
          <p:cNvPicPr preferRelativeResize="0"/>
          <p:nvPr/>
        </p:nvPicPr>
        <p:blipFill rotWithShape="1">
          <a:blip r:embed="rId11">
            <a:alphaModFix/>
          </a:blip>
          <a:srcRect b="0" l="0" r="0" t="0"/>
          <a:stretch/>
        </p:blipFill>
        <p:spPr>
          <a:xfrm>
            <a:off x="1" y="1"/>
            <a:ext cx="716622" cy="71662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